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13" r:id="rId2"/>
    <p:sldId id="256" r:id="rId3"/>
    <p:sldId id="257" r:id="rId4"/>
    <p:sldId id="301" r:id="rId5"/>
    <p:sldId id="303" r:id="rId6"/>
    <p:sldId id="302" r:id="rId7"/>
    <p:sldId id="304" r:id="rId8"/>
    <p:sldId id="305" r:id="rId9"/>
    <p:sldId id="306" r:id="rId10"/>
    <p:sldId id="307" r:id="rId11"/>
    <p:sldId id="308" r:id="rId12"/>
    <p:sldId id="310" r:id="rId13"/>
    <p:sldId id="311" r:id="rId14"/>
    <p:sldId id="312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584" userDrawn="1">
          <p15:clr>
            <a:srgbClr val="A4A3A4"/>
          </p15:clr>
        </p15:guide>
        <p15:guide id="4" orient="horz" pos="1008" userDrawn="1">
          <p15:clr>
            <a:srgbClr val="A4A3A4"/>
          </p15:clr>
        </p15:guide>
        <p15:guide id="5" orient="horz" pos="2640" userDrawn="1">
          <p15:clr>
            <a:srgbClr val="A4A3A4"/>
          </p15:clr>
        </p15:guide>
        <p15:guide id="6" orient="horz" pos="3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2240"/>
    <a:srgbClr val="011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55" autoAdjust="0"/>
    <p:restoredTop sz="96346" autoAdjust="0"/>
  </p:normalViewPr>
  <p:slideViewPr>
    <p:cSldViewPr>
      <p:cViewPr varScale="1">
        <p:scale>
          <a:sx n="106" d="100"/>
          <a:sy n="106" d="100"/>
        </p:scale>
        <p:origin x="2130" y="114"/>
      </p:cViewPr>
      <p:guideLst>
        <p:guide orient="horz" pos="2160"/>
        <p:guide pos="2880"/>
        <p:guide orient="horz" pos="1584"/>
        <p:guide orient="horz" pos="1008"/>
        <p:guide orient="horz" pos="2640"/>
        <p:guide orient="horz" pos="30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82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32EAB-EB46-4A43-A3AF-67B75085C6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BE050-FE3F-42D6-9D8A-68BB049F7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23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981F094-AC24-433A-85AA-02242E3988A0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ABF81A-2D9E-4AFB-BB91-16D6CEE991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6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rgbClr val="0A224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rgbClr val="0A224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rgbClr val="0A224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0A224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rgbClr val="0A2240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2" name="Footer Placeholder 16"/>
          <p:cNvSpPr txBox="1">
            <a:spLocks/>
          </p:cNvSpPr>
          <p:nvPr userDrawn="1"/>
        </p:nvSpPr>
        <p:spPr>
          <a:xfrm>
            <a:off x="3962400" y="6432296"/>
            <a:ext cx="4419600" cy="273304"/>
          </a:xfrm>
          <a:prstGeom prst="rect">
            <a:avLst/>
          </a:prstGeom>
        </p:spPr>
        <p:txBody>
          <a:bodyPr wrap="square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© National Agents Alliance.  Any duplication or alteration of this presentation without 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written consent of  National Agents Alliance is strictly prohibited.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2743200" y="6381095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Versio</a:t>
            </a:r>
            <a:r>
              <a:rPr lang="en-US" sz="1400" baseline="0" dirty="0">
                <a:solidFill>
                  <a:schemeClr val="bg1"/>
                </a:solidFill>
              </a:rPr>
              <a:t>n 8.0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F5CA4A-1CF6-794B-9189-86BFAA6B21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6421007"/>
            <a:ext cx="1688384" cy="25067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A2240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Footer Placeholder 16"/>
          <p:cNvSpPr txBox="1">
            <a:spLocks/>
          </p:cNvSpPr>
          <p:nvPr userDrawn="1"/>
        </p:nvSpPr>
        <p:spPr>
          <a:xfrm>
            <a:off x="3962400" y="6432296"/>
            <a:ext cx="4419600" cy="273304"/>
          </a:xfrm>
          <a:prstGeom prst="rect">
            <a:avLst/>
          </a:prstGeom>
        </p:spPr>
        <p:txBody>
          <a:bodyPr wrap="square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© National Agents Alliance.  Any duplication or alteration of this presentation without 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written consent of  National Agents Alliance is strictly prohibited.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  <a:ln>
            <a:solidFill>
              <a:srgbClr val="0A2240"/>
            </a:solidFill>
          </a:ln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rgbClr val="0A224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rgbClr val="0A224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0A224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0" name="Footer Placeholder 16"/>
          <p:cNvSpPr txBox="1">
            <a:spLocks/>
          </p:cNvSpPr>
          <p:nvPr userDrawn="1"/>
        </p:nvSpPr>
        <p:spPr>
          <a:xfrm>
            <a:off x="3962400" y="6432296"/>
            <a:ext cx="4419600" cy="273304"/>
          </a:xfrm>
          <a:prstGeom prst="rect">
            <a:avLst/>
          </a:prstGeom>
        </p:spPr>
        <p:txBody>
          <a:bodyPr wrap="square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© National Agents Alliance.  Any duplication or alteration of this presentation without 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written consent of  National Agents Alliance is strictly prohibited.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743200" y="637336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Versio</a:t>
            </a:r>
            <a:r>
              <a:rPr lang="en-US" sz="1400" baseline="0" dirty="0">
                <a:solidFill>
                  <a:schemeClr val="bg1"/>
                </a:solidFill>
              </a:rPr>
              <a:t>n 8.0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84D0E3B-0989-4848-9145-6244969D0D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6432242"/>
            <a:ext cx="1676400" cy="24889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>
            <a:lvl1pPr>
              <a:defRPr>
                <a:solidFill>
                  <a:srgbClr val="0A2240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Footer Placeholder 16"/>
          <p:cNvSpPr txBox="1">
            <a:spLocks/>
          </p:cNvSpPr>
          <p:nvPr userDrawn="1"/>
        </p:nvSpPr>
        <p:spPr>
          <a:xfrm>
            <a:off x="3962400" y="6432296"/>
            <a:ext cx="4419600" cy="273304"/>
          </a:xfrm>
          <a:prstGeom prst="rect">
            <a:avLst/>
          </a:prstGeom>
        </p:spPr>
        <p:txBody>
          <a:bodyPr wrap="square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© National Agents Alliance.  Any duplication or alteration of this presentation without 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written consent of  National Agents Alliance is strictly prohibited.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rgbClr val="0A224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rgbClr val="0A224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0A224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743200" y="637336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Versio</a:t>
            </a:r>
            <a:r>
              <a:rPr lang="en-US" sz="1400" baseline="0" dirty="0">
                <a:solidFill>
                  <a:schemeClr val="bg1"/>
                </a:solidFill>
              </a:rPr>
              <a:t>n 8.0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90E49C-8F25-A946-B19E-6FE5C418A4C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81000" y="6432242"/>
            <a:ext cx="1676400" cy="248898"/>
          </a:xfrm>
          <a:prstGeom prst="rect">
            <a:avLst/>
          </a:prstGeom>
        </p:spPr>
      </p:pic>
      <p:sp>
        <p:nvSpPr>
          <p:cNvPr id="20" name="Footer Placeholder 16">
            <a:extLst>
              <a:ext uri="{FF2B5EF4-FFF2-40B4-BE49-F238E27FC236}">
                <a16:creationId xmlns:a16="http://schemas.microsoft.com/office/drawing/2014/main" id="{329244F9-4914-2A4D-BA13-E64CCC71733B}"/>
              </a:ext>
            </a:extLst>
          </p:cNvPr>
          <p:cNvSpPr txBox="1">
            <a:spLocks/>
          </p:cNvSpPr>
          <p:nvPr userDrawn="1"/>
        </p:nvSpPr>
        <p:spPr>
          <a:xfrm>
            <a:off x="3962400" y="6432296"/>
            <a:ext cx="4419600" cy="273304"/>
          </a:xfrm>
          <a:prstGeom prst="rect">
            <a:avLst/>
          </a:prstGeom>
        </p:spPr>
        <p:txBody>
          <a:bodyPr wrap="square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© National Agents Alliance.  Any duplication or alteration of this presentation without 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Palatino Linotype" pitchFamily="18" charset="0"/>
              </a:rPr>
              <a:t>written consent of  National Agents Alliance is strictly prohibited.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rgbClr val="0A2240"/>
          </a:solidFill>
          <a:latin typeface="Palatino Linotype" pitchFamily="18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Palatino Linotype" pitchFamily="18" charset="0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Palatino Linotype" pitchFamily="18" charset="0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Palatino Linotype" pitchFamily="18" charset="0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124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We are a national alliance of agents working together to provide mortgage, final expense, Life Insurance and retirement protection to our clients.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Our company is hiring, do you know anyone that could help us out?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90FC295-C1CF-5141-A3CA-03E2DC27E6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457200"/>
            <a:ext cx="3886200" cy="155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5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Slide Number Placeholder 3">
            <a:extLst>
              <a:ext uri="{FF2B5EF4-FFF2-40B4-BE49-F238E27FC236}">
                <a16:creationId xmlns:a16="http://schemas.microsoft.com/office/drawing/2014/main" id="{8FBF795C-1DAF-C16B-9E04-2D0D527FCD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8653463" y="6372225"/>
            <a:ext cx="32702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600" kern="1200" smtClean="0">
                <a:solidFill>
                  <a:srgbClr val="FFFFFF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 panose="02040502050405020303" pitchFamily="18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fld id="{F6B6C817-D982-4DB6-9601-4D859E8CF2A3}" type="slidenum">
              <a:rPr lang="en-US" altLang="en-US" smtClean="0"/>
              <a:pPr>
                <a:defRPr/>
              </a:pPr>
              <a:t>2</a:t>
            </a:fld>
            <a:endParaRPr lang="en-US" altLang="en-US" sz="1600">
              <a:solidFill>
                <a:srgbClr val="FFFFFF"/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2050" name="Rectangle 1">
            <a:extLst>
              <a:ext uri="{FF2B5EF4-FFF2-40B4-BE49-F238E27FC236}">
                <a16:creationId xmlns:a16="http://schemas.microsoft.com/office/drawing/2014/main" id="{C1631B69-AABA-432F-C0CB-33000F8F944F}"/>
              </a:ext>
            </a:extLst>
          </p:cNvPr>
          <p:cNvSpPr>
            <a:spLocks/>
          </p:cNvSpPr>
          <p:nvPr/>
        </p:nvSpPr>
        <p:spPr bwMode="auto">
          <a:xfrm>
            <a:off x="0" y="6705600"/>
            <a:ext cx="91567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66074E06-2168-2B77-6B24-CF550CC4E86E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9156700" cy="13922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39733C53-0B4B-C060-5AA4-AEAE87B8B879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65100" cy="685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3" name="Rectangle 4">
            <a:extLst>
              <a:ext uri="{FF2B5EF4-FFF2-40B4-BE49-F238E27FC236}">
                <a16:creationId xmlns:a16="http://schemas.microsoft.com/office/drawing/2014/main" id="{4DEC3E98-25AC-CA46-F5AA-BF566F243069}"/>
              </a:ext>
            </a:extLst>
          </p:cNvPr>
          <p:cNvSpPr>
            <a:spLocks/>
          </p:cNvSpPr>
          <p:nvPr/>
        </p:nvSpPr>
        <p:spPr bwMode="auto">
          <a:xfrm>
            <a:off x="8991600" y="0"/>
            <a:ext cx="165100" cy="685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322238F9-A5AB-4682-FF9B-97EB3E52A385}"/>
              </a:ext>
            </a:extLst>
          </p:cNvPr>
          <p:cNvSpPr>
            <a:spLocks/>
          </p:cNvSpPr>
          <p:nvPr/>
        </p:nvSpPr>
        <p:spPr bwMode="auto">
          <a:xfrm>
            <a:off x="149225" y="6388100"/>
            <a:ext cx="8845550" cy="309563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5" name="Rectangle 6">
            <a:extLst>
              <a:ext uri="{FF2B5EF4-FFF2-40B4-BE49-F238E27FC236}">
                <a16:creationId xmlns:a16="http://schemas.microsoft.com/office/drawing/2014/main" id="{C3347BBC-12C3-1361-F69B-787951D2C23B}"/>
              </a:ext>
            </a:extLst>
          </p:cNvPr>
          <p:cNvSpPr>
            <a:spLocks/>
          </p:cNvSpPr>
          <p:nvPr/>
        </p:nvSpPr>
        <p:spPr bwMode="auto">
          <a:xfrm>
            <a:off x="152400" y="153988"/>
            <a:ext cx="8845550" cy="6548437"/>
          </a:xfrm>
          <a:prstGeom prst="rect">
            <a:avLst/>
          </a:prstGeom>
          <a:noFill/>
          <a:ln w="9525">
            <a:solidFill>
              <a:srgbClr val="7A979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6" name="Line 7">
            <a:extLst>
              <a:ext uri="{FF2B5EF4-FFF2-40B4-BE49-F238E27FC236}">
                <a16:creationId xmlns:a16="http://schemas.microsoft.com/office/drawing/2014/main" id="{0452BCC4-02AB-29B4-FC55-9343112072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1588"/>
          </a:xfrm>
          <a:prstGeom prst="line">
            <a:avLst/>
          </a:prstGeom>
          <a:noFill/>
          <a:ln w="9525">
            <a:solidFill>
              <a:srgbClr val="7A979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7" name="Oval 8">
            <a:extLst>
              <a:ext uri="{FF2B5EF4-FFF2-40B4-BE49-F238E27FC236}">
                <a16:creationId xmlns:a16="http://schemas.microsoft.com/office/drawing/2014/main" id="{E09790FC-CACF-FEFF-9A06-0869AAB41904}"/>
              </a:ext>
            </a:extLst>
          </p:cNvPr>
          <p:cNvSpPr>
            <a:spLocks/>
          </p:cNvSpPr>
          <p:nvPr/>
        </p:nvSpPr>
        <p:spPr bwMode="auto">
          <a:xfrm>
            <a:off x="4267200" y="955675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8" name="Oval 9">
            <a:extLst>
              <a:ext uri="{FF2B5EF4-FFF2-40B4-BE49-F238E27FC236}">
                <a16:creationId xmlns:a16="http://schemas.microsoft.com/office/drawing/2014/main" id="{AF2196D8-4127-122D-8BE0-55265867DDD0}"/>
              </a:ext>
            </a:extLst>
          </p:cNvPr>
          <p:cNvSpPr>
            <a:spLocks/>
          </p:cNvSpPr>
          <p:nvPr/>
        </p:nvSpPr>
        <p:spPr bwMode="auto">
          <a:xfrm>
            <a:off x="4360863" y="1049338"/>
            <a:ext cx="420687" cy="420687"/>
          </a:xfrm>
          <a:prstGeom prst="ellipse">
            <a:avLst/>
          </a:prstGeom>
          <a:solidFill>
            <a:schemeClr val="accent1"/>
          </a:solidFill>
          <a:ln w="50800" cap="rnd">
            <a:solidFill>
              <a:srgbClr val="7A9798"/>
            </a:solidFill>
            <a:round/>
            <a:headEnd/>
            <a:tailEnd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059" name="Picture 10">
            <a:extLst>
              <a:ext uri="{FF2B5EF4-FFF2-40B4-BE49-F238E27FC236}">
                <a16:creationId xmlns:a16="http://schemas.microsoft.com/office/drawing/2014/main" id="{8982AA6F-F33C-D3E4-57EF-B5F1EC452C3C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430963"/>
            <a:ext cx="868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60" name="Rectangle 11">
            <a:extLst>
              <a:ext uri="{FF2B5EF4-FFF2-40B4-BE49-F238E27FC236}">
                <a16:creationId xmlns:a16="http://schemas.microsoft.com/office/drawing/2014/main" id="{6C39A7E1-37A8-ABC4-1F95-A0E3DA3A2BA8}"/>
              </a:ext>
            </a:extLst>
          </p:cNvPr>
          <p:cNvSpPr>
            <a:spLocks/>
          </p:cNvSpPr>
          <p:nvPr/>
        </p:nvSpPr>
        <p:spPr bwMode="auto">
          <a:xfrm>
            <a:off x="1447800" y="6350000"/>
            <a:ext cx="1549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FFFF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Version 3.0</a:t>
            </a:r>
          </a:p>
        </p:txBody>
      </p:sp>
      <p:sp>
        <p:nvSpPr>
          <p:cNvPr id="2061" name="Rectangle 12">
            <a:extLst>
              <a:ext uri="{FF2B5EF4-FFF2-40B4-BE49-F238E27FC236}">
                <a16:creationId xmlns:a16="http://schemas.microsoft.com/office/drawing/2014/main" id="{2D516F73-7B70-A4D4-2E77-33845F6E1B42}"/>
              </a:ext>
            </a:extLst>
          </p:cNvPr>
          <p:cNvSpPr>
            <a:spLocks/>
          </p:cNvSpPr>
          <p:nvPr/>
        </p:nvSpPr>
        <p:spPr bwMode="auto">
          <a:xfrm>
            <a:off x="3962400" y="6375400"/>
            <a:ext cx="4445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b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rgbClr val="FFFFFF"/>
                </a:solidFill>
                <a:latin typeface="Lucida Grande" charset="0"/>
                <a:cs typeface="Lucida Grande" charset="0"/>
                <a:sym typeface="Lucida Grande" charset="0"/>
              </a:rPr>
              <a:t>© National Agents Alliance.  Any duplication or alteration of this presentation without </a:t>
            </a:r>
          </a:p>
          <a:p>
            <a:pPr algn="r" eaLnBrk="1" hangingPunct="1"/>
            <a:r>
              <a:rPr lang="en-US" altLang="en-US" sz="800">
                <a:solidFill>
                  <a:srgbClr val="FFFFFF"/>
                </a:solidFill>
                <a:latin typeface="Lucida Grande" charset="0"/>
                <a:cs typeface="Lucida Grande" charset="0"/>
                <a:sym typeface="Lucida Grande" charset="0"/>
              </a:rPr>
              <a:t>written consent of  National Agents Alliance is strictly prohibited.</a:t>
            </a:r>
          </a:p>
        </p:txBody>
      </p:sp>
      <p:sp>
        <p:nvSpPr>
          <p:cNvPr id="2062" name="Rectangle 13">
            <a:extLst>
              <a:ext uri="{FF2B5EF4-FFF2-40B4-BE49-F238E27FC236}">
                <a16:creationId xmlns:a16="http://schemas.microsoft.com/office/drawing/2014/main" id="{4F42FE15-587A-DAE4-DE25-9A1609367A3D}"/>
              </a:ext>
            </a:extLst>
          </p:cNvPr>
          <p:cNvSpPr>
            <a:spLocks/>
          </p:cNvSpPr>
          <p:nvPr/>
        </p:nvSpPr>
        <p:spPr bwMode="auto">
          <a:xfrm>
            <a:off x="1447800" y="6350000"/>
            <a:ext cx="1549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FFFF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Version 3.0</a:t>
            </a:r>
          </a:p>
        </p:txBody>
      </p:sp>
      <p:sp>
        <p:nvSpPr>
          <p:cNvPr id="2063" name="Rectangle 14">
            <a:extLst>
              <a:ext uri="{FF2B5EF4-FFF2-40B4-BE49-F238E27FC236}">
                <a16:creationId xmlns:a16="http://schemas.microsoft.com/office/drawing/2014/main" id="{8310F504-8D71-5E29-BD40-F65EAEBC3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About Me</a:t>
            </a:r>
          </a:p>
        </p:txBody>
      </p:sp>
      <p:sp>
        <p:nvSpPr>
          <p:cNvPr id="2064" name="Rectangle 15">
            <a:extLst>
              <a:ext uri="{FF2B5EF4-FFF2-40B4-BE49-F238E27FC236}">
                <a16:creationId xmlns:a16="http://schemas.microsoft.com/office/drawing/2014/main" id="{7BED3E3E-D482-0F8B-56AF-FDF5127B3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8450" y="2197100"/>
            <a:ext cx="8509000" cy="4660900"/>
          </a:xfrm>
        </p:spPr>
        <p:txBody>
          <a:bodyPr/>
          <a:lstStyle/>
          <a:p>
            <a:pPr marL="234950" indent="-234950" eaLnBrk="1" hangingPunct="1">
              <a:spcBef>
                <a:spcPct val="0"/>
              </a:spcBef>
            </a:pPr>
            <a:r>
              <a:rPr lang="en-US" altLang="en-US" sz="1800"/>
              <a:t>My name is (your name here).</a:t>
            </a:r>
          </a:p>
          <a:p>
            <a:pPr marL="234950" indent="-234950" eaLnBrk="1" hangingPunct="1"/>
            <a:r>
              <a:rPr lang="en-US" altLang="en-US" sz="1800"/>
              <a:t>I grew up in ______________ or I am originally from ____________</a:t>
            </a:r>
          </a:p>
          <a:p>
            <a:pPr marL="234950" indent="-234950" eaLnBrk="1" hangingPunct="1"/>
            <a:r>
              <a:rPr lang="en-US" altLang="en-US" sz="1800"/>
              <a:t>I moved to ______ over ___ years ago with the love of my life, _____(if fits)</a:t>
            </a:r>
          </a:p>
          <a:p>
            <a:pPr marL="234950" indent="-234950" eaLnBrk="1" hangingPunct="1"/>
            <a:r>
              <a:rPr lang="en-US" altLang="en-US" sz="1800"/>
              <a:t>(Your family info here.  Husband/wife/kids/pets etc.) - use adjectives </a:t>
            </a:r>
          </a:p>
          <a:p>
            <a:pPr marL="234950" indent="-234950" eaLnBrk="1" hangingPunct="1"/>
            <a:r>
              <a:rPr lang="en-US" altLang="en-US" sz="1800"/>
              <a:t>Prior to protecting families, I was in ________(your previous experience)</a:t>
            </a:r>
          </a:p>
          <a:p>
            <a:pPr marL="234950" indent="-234950" eaLnBrk="1" hangingPunct="1"/>
            <a:r>
              <a:rPr lang="en-US" altLang="en-US" sz="1800"/>
              <a:t>When I am not protecting families, I (we) enjoy (your hobbies/info here)</a:t>
            </a:r>
          </a:p>
          <a:p>
            <a:pPr marL="234950" indent="-234950" eaLnBrk="1" hangingPunct="1"/>
            <a:r>
              <a:rPr lang="en-US" altLang="en-US" sz="1800"/>
              <a:t>Due to the sudden passing of _____________, who did not (or did) have coverage in place, our family was (or was not) financially devastated, that’s why I am passionate about making sure other families are protected as our family (was or was not).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Slide Number Placeholder 3">
            <a:extLst>
              <a:ext uri="{FF2B5EF4-FFF2-40B4-BE49-F238E27FC236}">
                <a16:creationId xmlns:a16="http://schemas.microsoft.com/office/drawing/2014/main" id="{7B7C6795-8984-3B26-29A8-4CEDFD480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8653463" y="6372225"/>
            <a:ext cx="32702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600" kern="1200" smtClean="0">
                <a:solidFill>
                  <a:srgbClr val="FFFFFF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 panose="02040502050405020303" pitchFamily="18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00000"/>
                </a:solidFill>
                <a:latin typeface="Gill Sans" charset="0"/>
                <a:ea typeface="+mn-ea"/>
                <a:cs typeface="ヒラギノ角ゴ ProN W3" charset="0"/>
                <a:sym typeface="Gill Sans" charset="0"/>
              </a:defRPr>
            </a:lvl9pPr>
          </a:lstStyle>
          <a:p>
            <a:fld id="{F6B6C817-D982-4DB6-9601-4D859E8CF2A3}" type="slidenum">
              <a:rPr lang="en-US" altLang="en-US" smtClean="0"/>
              <a:pPr>
                <a:defRPr/>
              </a:pPr>
              <a:t>3</a:t>
            </a:fld>
            <a:endParaRPr lang="en-US" altLang="en-US" sz="1600">
              <a:solidFill>
                <a:srgbClr val="FFFFFF"/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3074" name="Rectangle 1">
            <a:extLst>
              <a:ext uri="{FF2B5EF4-FFF2-40B4-BE49-F238E27FC236}">
                <a16:creationId xmlns:a16="http://schemas.microsoft.com/office/drawing/2014/main" id="{5542C32E-8F81-D0A6-A4BE-91621FDE2E71}"/>
              </a:ext>
            </a:extLst>
          </p:cNvPr>
          <p:cNvSpPr>
            <a:spLocks/>
          </p:cNvSpPr>
          <p:nvPr/>
        </p:nvSpPr>
        <p:spPr bwMode="auto">
          <a:xfrm>
            <a:off x="0" y="6705600"/>
            <a:ext cx="91567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A450D0F0-D592-3D54-CE11-59BD0FB45C1E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9156700" cy="13922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7646C7C9-BAE7-5A71-FA2A-884BE579B818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65100" cy="685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7" name="Rectangle 4">
            <a:extLst>
              <a:ext uri="{FF2B5EF4-FFF2-40B4-BE49-F238E27FC236}">
                <a16:creationId xmlns:a16="http://schemas.microsoft.com/office/drawing/2014/main" id="{353CAF73-F9A3-84D0-5DA3-411D07BBEF0D}"/>
              </a:ext>
            </a:extLst>
          </p:cNvPr>
          <p:cNvSpPr>
            <a:spLocks/>
          </p:cNvSpPr>
          <p:nvPr/>
        </p:nvSpPr>
        <p:spPr bwMode="auto">
          <a:xfrm>
            <a:off x="8991600" y="0"/>
            <a:ext cx="165100" cy="685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8" name="Rectangle 5">
            <a:extLst>
              <a:ext uri="{FF2B5EF4-FFF2-40B4-BE49-F238E27FC236}">
                <a16:creationId xmlns:a16="http://schemas.microsoft.com/office/drawing/2014/main" id="{31A13C33-743A-172D-B284-52F00F185B3E}"/>
              </a:ext>
            </a:extLst>
          </p:cNvPr>
          <p:cNvSpPr>
            <a:spLocks/>
          </p:cNvSpPr>
          <p:nvPr/>
        </p:nvSpPr>
        <p:spPr bwMode="auto">
          <a:xfrm>
            <a:off x="149225" y="6388100"/>
            <a:ext cx="8845550" cy="309563"/>
          </a:xfrm>
          <a:prstGeom prst="rect">
            <a:avLst/>
          </a:prstGeom>
          <a:solidFill>
            <a:srgbClr val="8CAD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9" name="Rectangle 6">
            <a:extLst>
              <a:ext uri="{FF2B5EF4-FFF2-40B4-BE49-F238E27FC236}">
                <a16:creationId xmlns:a16="http://schemas.microsoft.com/office/drawing/2014/main" id="{7F75BD5C-B23D-7880-6738-2E34EADAD95B}"/>
              </a:ext>
            </a:extLst>
          </p:cNvPr>
          <p:cNvSpPr>
            <a:spLocks/>
          </p:cNvSpPr>
          <p:nvPr/>
        </p:nvSpPr>
        <p:spPr bwMode="auto">
          <a:xfrm>
            <a:off x="152400" y="153988"/>
            <a:ext cx="8845550" cy="6548437"/>
          </a:xfrm>
          <a:prstGeom prst="rect">
            <a:avLst/>
          </a:prstGeom>
          <a:noFill/>
          <a:ln w="9525">
            <a:solidFill>
              <a:srgbClr val="7A979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80" name="Line 7">
            <a:extLst>
              <a:ext uri="{FF2B5EF4-FFF2-40B4-BE49-F238E27FC236}">
                <a16:creationId xmlns:a16="http://schemas.microsoft.com/office/drawing/2014/main" id="{561E4DFC-747E-70A2-2FC8-098657FED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1588"/>
          </a:xfrm>
          <a:prstGeom prst="line">
            <a:avLst/>
          </a:prstGeom>
          <a:noFill/>
          <a:ln w="9525">
            <a:solidFill>
              <a:srgbClr val="7A979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81" name="Oval 8">
            <a:extLst>
              <a:ext uri="{FF2B5EF4-FFF2-40B4-BE49-F238E27FC236}">
                <a16:creationId xmlns:a16="http://schemas.microsoft.com/office/drawing/2014/main" id="{A6326A73-BDFD-0F66-1DB2-28F5474B9077}"/>
              </a:ext>
            </a:extLst>
          </p:cNvPr>
          <p:cNvSpPr>
            <a:spLocks/>
          </p:cNvSpPr>
          <p:nvPr/>
        </p:nvSpPr>
        <p:spPr bwMode="auto">
          <a:xfrm>
            <a:off x="4267200" y="955675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5875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82" name="Oval 9">
            <a:extLst>
              <a:ext uri="{FF2B5EF4-FFF2-40B4-BE49-F238E27FC236}">
                <a16:creationId xmlns:a16="http://schemas.microsoft.com/office/drawing/2014/main" id="{838E21D7-25A0-77BA-49F1-7B59B58E1608}"/>
              </a:ext>
            </a:extLst>
          </p:cNvPr>
          <p:cNvSpPr>
            <a:spLocks/>
          </p:cNvSpPr>
          <p:nvPr/>
        </p:nvSpPr>
        <p:spPr bwMode="auto">
          <a:xfrm>
            <a:off x="4360863" y="1049338"/>
            <a:ext cx="420687" cy="420687"/>
          </a:xfrm>
          <a:prstGeom prst="ellipse">
            <a:avLst/>
          </a:prstGeom>
          <a:solidFill>
            <a:schemeClr val="accent1"/>
          </a:solidFill>
          <a:ln w="50800" cap="rnd">
            <a:solidFill>
              <a:srgbClr val="7A9798"/>
            </a:solidFill>
            <a:round/>
            <a:headEnd/>
            <a:tailEnd/>
          </a:ln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083" name="Picture 10">
            <a:extLst>
              <a:ext uri="{FF2B5EF4-FFF2-40B4-BE49-F238E27FC236}">
                <a16:creationId xmlns:a16="http://schemas.microsoft.com/office/drawing/2014/main" id="{FBE55D32-3197-7098-C5F3-3B7C08ED4F01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430963"/>
            <a:ext cx="868363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84" name="Rectangle 11">
            <a:extLst>
              <a:ext uri="{FF2B5EF4-FFF2-40B4-BE49-F238E27FC236}">
                <a16:creationId xmlns:a16="http://schemas.microsoft.com/office/drawing/2014/main" id="{EAD9B886-5ACB-4635-4295-3328239B2724}"/>
              </a:ext>
            </a:extLst>
          </p:cNvPr>
          <p:cNvSpPr>
            <a:spLocks/>
          </p:cNvSpPr>
          <p:nvPr/>
        </p:nvSpPr>
        <p:spPr bwMode="auto">
          <a:xfrm>
            <a:off x="1447800" y="6350000"/>
            <a:ext cx="1549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FFFF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Version 3.0</a:t>
            </a:r>
          </a:p>
        </p:txBody>
      </p:sp>
      <p:sp>
        <p:nvSpPr>
          <p:cNvPr id="3085" name="Rectangle 12">
            <a:extLst>
              <a:ext uri="{FF2B5EF4-FFF2-40B4-BE49-F238E27FC236}">
                <a16:creationId xmlns:a16="http://schemas.microsoft.com/office/drawing/2014/main" id="{64BDA37A-CAF2-4424-A0FF-A08E45C9A990}"/>
              </a:ext>
            </a:extLst>
          </p:cNvPr>
          <p:cNvSpPr>
            <a:spLocks/>
          </p:cNvSpPr>
          <p:nvPr/>
        </p:nvSpPr>
        <p:spPr bwMode="auto">
          <a:xfrm>
            <a:off x="3962400" y="6375400"/>
            <a:ext cx="4445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b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r" eaLnBrk="1" hangingPunct="1"/>
            <a:r>
              <a:rPr lang="en-US" altLang="en-US" sz="800">
                <a:solidFill>
                  <a:srgbClr val="FFFFFF"/>
                </a:solidFill>
                <a:latin typeface="Lucida Grande" charset="0"/>
                <a:cs typeface="Lucida Grande" charset="0"/>
                <a:sym typeface="Lucida Grande" charset="0"/>
              </a:rPr>
              <a:t>© National Agents Alliance.  Any duplication or alteration of this presentation without </a:t>
            </a:r>
          </a:p>
          <a:p>
            <a:pPr algn="r" eaLnBrk="1" hangingPunct="1"/>
            <a:r>
              <a:rPr lang="en-US" altLang="en-US" sz="800">
                <a:solidFill>
                  <a:srgbClr val="FFFFFF"/>
                </a:solidFill>
                <a:latin typeface="Lucida Grande" charset="0"/>
                <a:cs typeface="Lucida Grande" charset="0"/>
                <a:sym typeface="Lucida Grande" charset="0"/>
              </a:rPr>
              <a:t>written consent of  National Agents Alliance is strictly prohibited.</a:t>
            </a:r>
          </a:p>
        </p:txBody>
      </p:sp>
      <p:sp>
        <p:nvSpPr>
          <p:cNvPr id="3086" name="Rectangle 13">
            <a:extLst>
              <a:ext uri="{FF2B5EF4-FFF2-40B4-BE49-F238E27FC236}">
                <a16:creationId xmlns:a16="http://schemas.microsoft.com/office/drawing/2014/main" id="{D3D6B6B6-ACDC-4E24-BF7F-5E4040FE121B}"/>
              </a:ext>
            </a:extLst>
          </p:cNvPr>
          <p:cNvSpPr>
            <a:spLocks/>
          </p:cNvSpPr>
          <p:nvPr/>
        </p:nvSpPr>
        <p:spPr bwMode="auto">
          <a:xfrm>
            <a:off x="1447800" y="6350000"/>
            <a:ext cx="15494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FFFFFF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Version 3.0</a:t>
            </a:r>
          </a:p>
        </p:txBody>
      </p:sp>
      <p:sp>
        <p:nvSpPr>
          <p:cNvPr id="3087" name="Rectangle 14">
            <a:extLst>
              <a:ext uri="{FF2B5EF4-FFF2-40B4-BE49-F238E27FC236}">
                <a16:creationId xmlns:a16="http://schemas.microsoft.com/office/drawing/2014/main" id="{13D518BA-0B23-2CCD-2985-7AFAFFE03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About Me</a:t>
            </a:r>
          </a:p>
        </p:txBody>
      </p:sp>
      <p:sp>
        <p:nvSpPr>
          <p:cNvPr id="3088" name="Rectangle 15">
            <a:extLst>
              <a:ext uri="{FF2B5EF4-FFF2-40B4-BE49-F238E27FC236}">
                <a16:creationId xmlns:a16="http://schemas.microsoft.com/office/drawing/2014/main" id="{DF37C017-C174-03B2-4843-FA7C2348E729}"/>
              </a:ext>
            </a:extLst>
          </p:cNvPr>
          <p:cNvSpPr>
            <a:spLocks/>
          </p:cNvSpPr>
          <p:nvPr/>
        </p:nvSpPr>
        <p:spPr bwMode="auto">
          <a:xfrm>
            <a:off x="3962400" y="3886200"/>
            <a:ext cx="3048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089" name="Picture 16">
            <a:extLst>
              <a:ext uri="{FF2B5EF4-FFF2-40B4-BE49-F238E27FC236}">
                <a16:creationId xmlns:a16="http://schemas.microsoft.com/office/drawing/2014/main" id="{C4AEE412-49A9-A4C3-C4A4-CB2AB0BC4C2E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18415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90" name="Picture 17">
            <a:extLst>
              <a:ext uri="{FF2B5EF4-FFF2-40B4-BE49-F238E27FC236}">
                <a16:creationId xmlns:a16="http://schemas.microsoft.com/office/drawing/2014/main" id="{48BB2130-65B3-D165-E731-A93722432CBC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62400"/>
            <a:ext cx="1817688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91" name="Picture 18">
            <a:extLst>
              <a:ext uri="{FF2B5EF4-FFF2-40B4-BE49-F238E27FC236}">
                <a16:creationId xmlns:a16="http://schemas.microsoft.com/office/drawing/2014/main" id="{A8CE0B80-3787-BE41-E68A-84555907109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2741613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92" name="Picture 19">
            <a:extLst>
              <a:ext uri="{FF2B5EF4-FFF2-40B4-BE49-F238E27FC236}">
                <a16:creationId xmlns:a16="http://schemas.microsoft.com/office/drawing/2014/main" id="{8EDFF6FF-B5E2-B435-E756-AAFC1C361461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00400"/>
            <a:ext cx="1508125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93" name="Picture 20">
            <a:extLst>
              <a:ext uri="{FF2B5EF4-FFF2-40B4-BE49-F238E27FC236}">
                <a16:creationId xmlns:a16="http://schemas.microsoft.com/office/drawing/2014/main" id="{79A77D36-0590-7336-3DAF-B70497BBCEF6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4800600"/>
            <a:ext cx="18161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94" name="Rectangle 21">
            <a:extLst>
              <a:ext uri="{FF2B5EF4-FFF2-40B4-BE49-F238E27FC236}">
                <a16:creationId xmlns:a16="http://schemas.microsoft.com/office/drawing/2014/main" id="{136354A7-D377-9953-4E75-D4BC5ABCA88C}"/>
              </a:ext>
            </a:extLst>
          </p:cNvPr>
          <p:cNvSpPr>
            <a:spLocks/>
          </p:cNvSpPr>
          <p:nvPr/>
        </p:nvSpPr>
        <p:spPr bwMode="auto">
          <a:xfrm>
            <a:off x="1447800" y="3276600"/>
            <a:ext cx="15382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Family Photos</a:t>
            </a:r>
          </a:p>
        </p:txBody>
      </p:sp>
      <p:sp>
        <p:nvSpPr>
          <p:cNvPr id="3095" name="Rectangle 22">
            <a:extLst>
              <a:ext uri="{FF2B5EF4-FFF2-40B4-BE49-F238E27FC236}">
                <a16:creationId xmlns:a16="http://schemas.microsoft.com/office/drawing/2014/main" id="{7CCE8FC7-9AB0-613F-F17A-D888B80D5669}"/>
              </a:ext>
            </a:extLst>
          </p:cNvPr>
          <p:cNvSpPr>
            <a:spLocks/>
          </p:cNvSpPr>
          <p:nvPr/>
        </p:nvSpPr>
        <p:spPr bwMode="auto">
          <a:xfrm>
            <a:off x="1295400" y="5791200"/>
            <a:ext cx="18113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Hobby/Activities</a:t>
            </a:r>
          </a:p>
        </p:txBody>
      </p:sp>
      <p:sp>
        <p:nvSpPr>
          <p:cNvPr id="3096" name="Rectangle 23">
            <a:extLst>
              <a:ext uri="{FF2B5EF4-FFF2-40B4-BE49-F238E27FC236}">
                <a16:creationId xmlns:a16="http://schemas.microsoft.com/office/drawing/2014/main" id="{58300806-493B-086C-6DF4-6A7CF161685D}"/>
              </a:ext>
            </a:extLst>
          </p:cNvPr>
          <p:cNvSpPr>
            <a:spLocks/>
          </p:cNvSpPr>
          <p:nvPr/>
        </p:nvSpPr>
        <p:spPr bwMode="auto">
          <a:xfrm>
            <a:off x="3654425" y="5334000"/>
            <a:ext cx="22383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Picture related to</a:t>
            </a:r>
          </a:p>
          <a:p>
            <a:pPr algn="ctr"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your reason for being</a:t>
            </a:r>
          </a:p>
          <a:p>
            <a:pPr algn="ctr"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passionate.</a:t>
            </a:r>
          </a:p>
        </p:txBody>
      </p:sp>
      <p:sp>
        <p:nvSpPr>
          <p:cNvPr id="3097" name="Rectangle 24">
            <a:extLst>
              <a:ext uri="{FF2B5EF4-FFF2-40B4-BE49-F238E27FC236}">
                <a16:creationId xmlns:a16="http://schemas.microsoft.com/office/drawing/2014/main" id="{938C4D17-63DA-0CFE-F85B-2154A7E28F61}"/>
              </a:ext>
            </a:extLst>
          </p:cNvPr>
          <p:cNvSpPr>
            <a:spLocks/>
          </p:cNvSpPr>
          <p:nvPr/>
        </p:nvSpPr>
        <p:spPr bwMode="auto">
          <a:xfrm>
            <a:off x="7162800" y="5638800"/>
            <a:ext cx="5159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Pets</a:t>
            </a:r>
          </a:p>
        </p:txBody>
      </p:sp>
      <p:sp>
        <p:nvSpPr>
          <p:cNvPr id="3098" name="Rectangle 25">
            <a:extLst>
              <a:ext uri="{FF2B5EF4-FFF2-40B4-BE49-F238E27FC236}">
                <a16:creationId xmlns:a16="http://schemas.microsoft.com/office/drawing/2014/main" id="{FAF07F96-4451-F064-17E9-FE88871504CD}"/>
              </a:ext>
            </a:extLst>
          </p:cNvPr>
          <p:cNvSpPr>
            <a:spLocks/>
          </p:cNvSpPr>
          <p:nvPr/>
        </p:nvSpPr>
        <p:spPr bwMode="auto">
          <a:xfrm>
            <a:off x="6096000" y="3810000"/>
            <a:ext cx="19192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Insurance License</a:t>
            </a:r>
          </a:p>
        </p:txBody>
      </p:sp>
      <p:sp>
        <p:nvSpPr>
          <p:cNvPr id="3099" name="Rectangle 26">
            <a:extLst>
              <a:ext uri="{FF2B5EF4-FFF2-40B4-BE49-F238E27FC236}">
                <a16:creationId xmlns:a16="http://schemas.microsoft.com/office/drawing/2014/main" id="{736D2EE2-5AA0-8E6E-09AA-05680A6303FF}"/>
              </a:ext>
            </a:extLst>
          </p:cNvPr>
          <p:cNvSpPr>
            <a:spLocks/>
          </p:cNvSpPr>
          <p:nvPr/>
        </p:nvSpPr>
        <p:spPr bwMode="auto">
          <a:xfrm>
            <a:off x="3581400" y="1600200"/>
            <a:ext cx="2082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 hangingPunct="1"/>
            <a:r>
              <a:rPr lang="en-US" altLang="en-US" sz="1400">
                <a:solidFill>
                  <a:schemeClr val="tx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Ideas For Your Photo Page- pictures match what you said on previous page--limit no more than 3 and your license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Companies I Represent</a:t>
            </a:r>
          </a:p>
        </p:txBody>
      </p:sp>
      <p:sp>
        <p:nvSpPr>
          <p:cNvPr id="3" name="AutoShape 2" descr="Wellabe Logo">
            <a:extLst>
              <a:ext uri="{FF2B5EF4-FFF2-40B4-BE49-F238E27FC236}">
                <a16:creationId xmlns:a16="http://schemas.microsoft.com/office/drawing/2014/main" id="{BF2CF141-C0B3-5384-5D27-7BF6FA68DC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C0A1936-EE04-613C-C22D-A30CB7758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F1622F-F58B-2D5B-3EA0-F87A31718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11667"/>
          <a:stretch>
            <a:fillRect/>
          </a:stretch>
        </p:blipFill>
        <p:spPr>
          <a:xfrm>
            <a:off x="74676" y="95205"/>
            <a:ext cx="8994648" cy="659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1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Financial Picture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42501" y="1671484"/>
            <a:ext cx="44490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/>
              <a:t>Name &amp; Age</a:t>
            </a:r>
          </a:p>
          <a:p>
            <a:pPr algn="ctr"/>
            <a:r>
              <a:rPr lang="en-US" sz="1600" dirty="0"/>
              <a:t>Height &amp; Weight</a:t>
            </a:r>
          </a:p>
          <a:p>
            <a:pPr algn="ctr"/>
            <a:r>
              <a:rPr lang="en-US" sz="1600" dirty="0"/>
              <a:t>Tobacco Use</a:t>
            </a:r>
          </a:p>
          <a:p>
            <a:pPr algn="ctr">
              <a:defRPr/>
            </a:pPr>
            <a:r>
              <a:rPr lang="en-US" sz="1600" dirty="0"/>
              <a:t>Medications</a:t>
            </a:r>
          </a:p>
          <a:p>
            <a:pPr algn="ctr">
              <a:defRPr/>
            </a:pPr>
            <a:r>
              <a:rPr lang="en-US" sz="1600" dirty="0"/>
              <a:t>Operations</a:t>
            </a:r>
          </a:p>
          <a:p>
            <a:pPr algn="ctr"/>
            <a:r>
              <a:rPr lang="en-US" sz="1600" dirty="0"/>
              <a:t>How Long with Company</a:t>
            </a:r>
          </a:p>
          <a:p>
            <a:pPr algn="ctr"/>
            <a:r>
              <a:rPr lang="en-US" sz="1600" dirty="0"/>
              <a:t>Income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399" y="1671484"/>
            <a:ext cx="43901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/>
              <a:t>Name &amp; Age</a:t>
            </a:r>
          </a:p>
          <a:p>
            <a:pPr algn="ctr"/>
            <a:r>
              <a:rPr lang="en-US" sz="1600" dirty="0"/>
              <a:t>Height &amp; Weight</a:t>
            </a:r>
          </a:p>
          <a:p>
            <a:pPr algn="ctr"/>
            <a:r>
              <a:rPr lang="en-US" sz="1600" dirty="0"/>
              <a:t>Tobacco Use</a:t>
            </a:r>
          </a:p>
          <a:p>
            <a:pPr algn="ctr">
              <a:defRPr/>
            </a:pPr>
            <a:r>
              <a:rPr lang="en-US" sz="1600" dirty="0"/>
              <a:t>Medications</a:t>
            </a:r>
          </a:p>
          <a:p>
            <a:pPr algn="ctr">
              <a:defRPr/>
            </a:pPr>
            <a:r>
              <a:rPr lang="en-US" sz="1600" dirty="0"/>
              <a:t>Operations</a:t>
            </a:r>
          </a:p>
          <a:p>
            <a:pPr algn="ctr"/>
            <a:r>
              <a:rPr lang="en-US" sz="1600" dirty="0"/>
              <a:t>How Long with Company</a:t>
            </a:r>
          </a:p>
          <a:p>
            <a:pPr algn="ctr"/>
            <a:r>
              <a:rPr lang="en-US" sz="1600" dirty="0"/>
              <a:t>Income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399" y="3886200"/>
            <a:ext cx="8839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prstClr val="black"/>
                </a:solidFill>
              </a:rPr>
              <a:t>Mortgage &amp; Monthly Payment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</a:rPr>
              <a:t>401K, CDs, IRAs, Stocks, Retirement Accounts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</a:rPr>
              <a:t>Current Policies (Type &amp; Face Amounts)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</a:rPr>
              <a:t>Criminal or Driving Record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</a:rPr>
              <a:t>Military Member (orders for deployment overseas)</a:t>
            </a:r>
          </a:p>
          <a:p>
            <a:pPr lvl="0" algn="ctr"/>
            <a:endParaRPr lang="en-US" sz="1600" dirty="0">
              <a:solidFill>
                <a:prstClr val="black"/>
              </a:solidFill>
            </a:endParaRPr>
          </a:p>
          <a:p>
            <a:pPr lvl="0" algn="ctr"/>
            <a:endParaRPr lang="en-US" sz="1600" dirty="0">
              <a:solidFill>
                <a:prstClr val="black"/>
              </a:solidFill>
            </a:endParaRPr>
          </a:p>
          <a:p>
            <a:pPr lvl="0" algn="ctr"/>
            <a:r>
              <a:rPr lang="en-US" sz="1600" dirty="0">
                <a:solidFill>
                  <a:prstClr val="black"/>
                </a:solidFill>
              </a:rPr>
              <a:t>Children? Names &amp; Ages</a:t>
            </a:r>
          </a:p>
        </p:txBody>
      </p:sp>
    </p:spTree>
    <p:extLst>
      <p:ext uri="{BB962C8B-B14F-4D97-AF65-F5344CB8AC3E}">
        <p14:creationId xmlns:p14="http://schemas.microsoft.com/office/powerpoint/2010/main" val="76812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111752"/>
          </a:xfrm>
        </p:spPr>
        <p:txBody>
          <a:bodyPr>
            <a:normAutofit/>
          </a:bodyPr>
          <a:lstStyle/>
          <a:p>
            <a:r>
              <a:rPr lang="en-US" dirty="0"/>
              <a:t>Most people request information for 1 of 4 reasons: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Help pay off a mortgage.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Replace lost income.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 pay off final expenses, cover children’s expenses, or debt.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 leave a Financial Legacy for their loved ones.</a:t>
            </a:r>
          </a:p>
          <a:p>
            <a:r>
              <a:rPr lang="en-US" dirty="0"/>
              <a:t>Why did you send this in?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Who do you want to protect?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 ease financial burden?   	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 replace loss of income?</a:t>
            </a:r>
          </a:p>
        </p:txBody>
      </p:sp>
    </p:spTree>
    <p:extLst>
      <p:ext uri="{BB962C8B-B14F-4D97-AF65-F5344CB8AC3E}">
        <p14:creationId xmlns:p14="http://schemas.microsoft.com/office/powerpoint/2010/main" val="623055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Mortgage Protection?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64515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Helps pay off your mortgage when you die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You choose the beneficiary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Portable – follows YOU, not your mortgage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Coverage and Payment Amounts stay the same</a:t>
            </a:r>
          </a:p>
          <a:p>
            <a:r>
              <a:rPr lang="en-US" dirty="0"/>
              <a:t>The Split Plan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Covering ½ of the Balance with Full Coverage &amp; the other ½ with Accidental Death Coverage</a:t>
            </a:r>
          </a:p>
          <a:p>
            <a:r>
              <a:rPr lang="en-US" dirty="0"/>
              <a:t>Mortgage Payment Protection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Can cover 6, 12, or 24 months or more of mortgage payments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Provides time and could earn more equity in the home</a:t>
            </a:r>
          </a:p>
          <a:p>
            <a:r>
              <a:rPr lang="en-US" dirty="0"/>
              <a:t>Disability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Unable to work – helps pay some of your mortgage payment</a:t>
            </a:r>
          </a:p>
          <a:p>
            <a:r>
              <a:rPr lang="en-US" dirty="0"/>
              <a:t>Return of Premium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Pays all your premiums back, tax free, if you are alive at the end of the term.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30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Final Expense?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03920" cy="4572000"/>
          </a:xfrm>
        </p:spPr>
        <p:txBody>
          <a:bodyPr>
            <a:normAutofit/>
          </a:bodyPr>
          <a:lstStyle/>
          <a:p>
            <a:r>
              <a:rPr lang="en-US" sz="2400" dirty="0"/>
              <a:t>A funeral and all it’s expenses can easily total over $12,000. </a:t>
            </a:r>
          </a:p>
          <a:p>
            <a:r>
              <a:rPr lang="en-US" sz="2400" dirty="0"/>
              <a:t>Final expense coverage eases the financial burden placed on loved ones after the death of a family member.</a:t>
            </a:r>
          </a:p>
          <a:p>
            <a:r>
              <a:rPr lang="en-US" sz="2400" dirty="0"/>
              <a:t>The coverage is permanent.</a:t>
            </a:r>
          </a:p>
          <a:p>
            <a:r>
              <a:rPr lang="en-US" sz="2400" dirty="0"/>
              <a:t>If you qualify, your rate never increases and your benefits never decrease.</a:t>
            </a:r>
          </a:p>
          <a:p>
            <a:r>
              <a:rPr lang="en-US" sz="2400" dirty="0"/>
              <a:t>A lot of families use Final Expense for social security income replacement.</a:t>
            </a:r>
          </a:p>
          <a:p>
            <a:r>
              <a:rPr lang="en-US" sz="2400" dirty="0"/>
              <a:t>It has a cash accumulating account that can temporarily cover missed payments. </a:t>
            </a:r>
          </a:p>
        </p:txBody>
      </p:sp>
    </p:spTree>
    <p:extLst>
      <p:ext uri="{BB962C8B-B14F-4D97-AF65-F5344CB8AC3E}">
        <p14:creationId xmlns:p14="http://schemas.microsoft.com/office/powerpoint/2010/main" val="1627360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Happens Next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4000"/>
            <a:ext cx="8503920" cy="4038600"/>
          </a:xfrm>
        </p:spPr>
        <p:txBody>
          <a:bodyPr>
            <a:normAutofit/>
          </a:bodyPr>
          <a:lstStyle/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r>
              <a:rPr lang="en-US" sz="2400" dirty="0"/>
              <a:t>We will show you some options that will give you peace of mind and fit into your budget.</a:t>
            </a:r>
          </a:p>
          <a:p>
            <a:endParaRPr lang="en-US" sz="2400" dirty="0"/>
          </a:p>
          <a:p>
            <a:r>
              <a:rPr lang="en-US" sz="2400" dirty="0"/>
              <a:t>We will fill out the paperwork, sign and send in to the carrier that best fits your family’s needs.</a:t>
            </a:r>
          </a:p>
          <a:p>
            <a:endParaRPr lang="en-US" sz="2400" dirty="0"/>
          </a:p>
          <a:p>
            <a:r>
              <a:rPr lang="en-US" sz="2400" dirty="0"/>
              <a:t>I will do everything I can to get you qualified. Sound good?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3835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Quote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600" y="19050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09889" y="1581834"/>
            <a:ext cx="78670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 Let’s shop around and try to find you the best deal.</a:t>
            </a:r>
            <a:endParaRPr lang="en-US" sz="2000" dirty="0">
              <a:latin typeface="Palatino Linotype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latin typeface="Palatino Linotype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677507"/>
              </p:ext>
            </p:extLst>
          </p:nvPr>
        </p:nvGraphicFramePr>
        <p:xfrm>
          <a:off x="1451176" y="2493984"/>
          <a:ext cx="7239000" cy="2088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22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50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333081" y="3041560"/>
            <a:ext cx="1104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Palatino Linotype" pitchFamily="18" charset="0"/>
              </a:rPr>
              <a:t>Benefits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8781" y="3886200"/>
            <a:ext cx="121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Palatino Linotype" pitchFamily="18" charset="0"/>
              </a:rPr>
              <a:t>Monthly Payment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57400" y="2041888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Option 1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75355" y="2041888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Option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2037283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Option 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3470" y="4800600"/>
            <a:ext cx="830332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2000" dirty="0"/>
              <a:t>Which one of these fits your family’s needs and your budget the best?</a:t>
            </a:r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n-US" sz="2000" dirty="0">
                <a:latin typeface="Palatino Linotype" pitchFamily="18" charset="0"/>
              </a:rPr>
              <a:t> All we need to get this started is your drivers license.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35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Response 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828800"/>
            <a:ext cx="8458200" cy="4265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Palatino Linotype" pitchFamily="18" charset="0"/>
              </a:rPr>
              <a:t>Currently there is OVER One Billion dollars in unclaimed life insurance money in America.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latin typeface="Palatino Linotype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Palatino Linotype" pitchFamily="18" charset="0"/>
              </a:rPr>
              <a:t>Most unclaimed life insurance is from beneficiaries not knowing that they were a beneficiary on a policy. 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latin typeface="Palatino Linotype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400" dirty="0">
                <a:latin typeface="Palatino Linotype" pitchFamily="18" charset="0"/>
              </a:rPr>
              <a:t>Emergency Response System is our way of making sure your death claim will be paid immediately to your beneficiaries.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0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4419600"/>
          </a:xfrm>
        </p:spPr>
        <p:txBody>
          <a:bodyPr>
            <a:normAutofit/>
          </a:bodyPr>
          <a:lstStyle/>
          <a:p>
            <a:r>
              <a:rPr lang="en-US" sz="2200" dirty="0"/>
              <a:t>Are you willing to lose all of your money, some of your money, or none of your money? </a:t>
            </a:r>
          </a:p>
          <a:p>
            <a:r>
              <a:rPr lang="en-US" sz="2200" dirty="0"/>
              <a:t>Do you want a plan for living or for death?</a:t>
            </a:r>
          </a:p>
          <a:p>
            <a:r>
              <a:rPr lang="en-US" sz="2200" dirty="0"/>
              <a:t>What type of Longevity Insurance do you have?</a:t>
            </a:r>
          </a:p>
          <a:p>
            <a:r>
              <a:rPr lang="en-US" sz="2200" dirty="0"/>
              <a:t>What insurance do you have that protects you from market downturns?</a:t>
            </a:r>
          </a:p>
          <a:p>
            <a:r>
              <a:rPr lang="en-US" sz="2200" dirty="0"/>
              <a:t>Do you know there is a way to participate in market gains without any market losses?</a:t>
            </a:r>
          </a:p>
          <a:p>
            <a:r>
              <a:rPr lang="en-US" sz="2200" dirty="0"/>
              <a:t>I have an EXPERT that can likely improve your situation.</a:t>
            </a:r>
          </a:p>
          <a:p>
            <a:r>
              <a:rPr lang="en-US" sz="2200" dirty="0"/>
              <a:t>What I would like do is schedule a time for us to talk with them. Is morning or afternoon better?</a:t>
            </a:r>
          </a:p>
        </p:txBody>
      </p:sp>
    </p:spTree>
    <p:extLst>
      <p:ext uri="{BB962C8B-B14F-4D97-AF65-F5344CB8AC3E}">
        <p14:creationId xmlns:p14="http://schemas.microsoft.com/office/powerpoint/2010/main" val="1055572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52600"/>
            <a:ext cx="8503920" cy="3352800"/>
          </a:xfrm>
        </p:spPr>
        <p:txBody>
          <a:bodyPr>
            <a:noAutofit/>
          </a:bodyPr>
          <a:lstStyle/>
          <a:p>
            <a:r>
              <a:rPr lang="en-US" sz="2400" dirty="0"/>
              <a:t>Do you feel good about taking care of your family today for ________ per month?</a:t>
            </a:r>
          </a:p>
          <a:p>
            <a:r>
              <a:rPr lang="en-US" sz="2400" dirty="0"/>
              <a:t>Anything you can think of that would prevent you from keeping this payment going?</a:t>
            </a:r>
          </a:p>
          <a:p>
            <a:r>
              <a:rPr lang="en-US" sz="2400" dirty="0"/>
              <a:t>I will call you in a couple of days to give you an update on your case.</a:t>
            </a:r>
          </a:p>
          <a:p>
            <a:r>
              <a:rPr lang="en-US" sz="2400" dirty="0"/>
              <a:t>If you have any questions after you receive your policy in the mail please let me know. </a:t>
            </a:r>
          </a:p>
        </p:txBody>
      </p:sp>
    </p:spTree>
    <p:extLst>
      <p:ext uri="{BB962C8B-B14F-4D97-AF65-F5344CB8AC3E}">
        <p14:creationId xmlns:p14="http://schemas.microsoft.com/office/powerpoint/2010/main" val="1444413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05000"/>
            <a:ext cx="8503920" cy="4194048"/>
          </a:xfrm>
        </p:spPr>
        <p:txBody>
          <a:bodyPr>
            <a:normAutofit/>
          </a:bodyPr>
          <a:lstStyle/>
          <a:p>
            <a:r>
              <a:rPr lang="en-US" sz="2400" dirty="0"/>
              <a:t>Do you know someone who may be interested in making an extra $500 a week helping families do what I just did for you?</a:t>
            </a:r>
          </a:p>
          <a:p>
            <a:endParaRPr lang="en-US" sz="2400" dirty="0"/>
          </a:p>
          <a:p>
            <a:r>
              <a:rPr lang="en-US" sz="2400" dirty="0"/>
              <a:t>My manager is hiring motivated, intelligent, people in this area, how can we contact them?</a:t>
            </a:r>
          </a:p>
        </p:txBody>
      </p:sp>
    </p:spTree>
    <p:extLst>
      <p:ext uri="{BB962C8B-B14F-4D97-AF65-F5344CB8AC3E}">
        <p14:creationId xmlns:p14="http://schemas.microsoft.com/office/powerpoint/2010/main" val="23472618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8450</TotalTime>
  <Words>1009</Words>
  <Application>Microsoft Office PowerPoint</Application>
  <PresentationFormat>On-screen Show (4:3)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Georgia</vt:lpstr>
      <vt:lpstr>Lucida Grande</vt:lpstr>
      <vt:lpstr>Palatino Linotype</vt:lpstr>
      <vt:lpstr>Wingdings</vt:lpstr>
      <vt:lpstr>Wingdings 2</vt:lpstr>
      <vt:lpstr>Civic</vt:lpstr>
      <vt:lpstr>PowerPoint Presentation</vt:lpstr>
      <vt:lpstr>About Me</vt:lpstr>
      <vt:lpstr>About Me</vt:lpstr>
      <vt:lpstr>Companies I Represent</vt:lpstr>
      <vt:lpstr>Your Financial Picture </vt:lpstr>
      <vt:lpstr>Why Is This Important?</vt:lpstr>
      <vt:lpstr>What is Mortgage Protection?</vt:lpstr>
      <vt:lpstr>What Is Final Expense?</vt:lpstr>
      <vt:lpstr>What Happens Next </vt:lpstr>
      <vt:lpstr>Your Quote</vt:lpstr>
      <vt:lpstr>Emergency Response System</vt:lpstr>
      <vt:lpstr>Safe Money</vt:lpstr>
      <vt:lpstr>Final Questions</vt:lpstr>
      <vt:lpstr>Final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ASSOCIATION OF AGENTS WORKING TOGETHER TO PROVIDE MORTGAGE AND FINAL EXPENSE PROTECTION</dc:title>
  <dc:creator>User</dc:creator>
  <cp:lastModifiedBy>Jason Bruno</cp:lastModifiedBy>
  <cp:revision>257</cp:revision>
  <cp:lastPrinted>2013-05-23T13:39:33Z</cp:lastPrinted>
  <dcterms:created xsi:type="dcterms:W3CDTF">2012-09-19T13:44:43Z</dcterms:created>
  <dcterms:modified xsi:type="dcterms:W3CDTF">2026-09-08T21:23:30Z</dcterms:modified>
</cp:coreProperties>
</file>